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797675" cy="9928225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6EBF907-3C19-4CAA-B614-CE7ED3B89950}">
  <a:tblStyle styleId="{66EBF907-3C19-4CAA-B614-CE7ED3B899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fill>
          <a:solidFill>
            <a:srgbClr val="FCDCCE"/>
          </a:solidFill>
        </a:fill>
      </a:tcStyle>
    </a:band1H>
    <a:band2H>
      <a:tcTxStyle/>
    </a:band2H>
    <a:band1V>
      <a:tcTxStyle/>
      <a:tcStyle>
        <a:fill>
          <a:solidFill>
            <a:srgbClr val="FCDC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5.jp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7"/>
          <p:cNvSpPr txBox="1"/>
          <p:nvPr/>
        </p:nvSpPr>
        <p:spPr>
          <a:xfrm>
            <a:off x="305480" y="1646098"/>
            <a:ext cx="32548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VEHICLES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 WIPERS</a:t>
            </a:r>
            <a:endParaRPr b="1" i="0" sz="2800" u="none" cap="none" strike="noStrike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S - SWF losange logotype RGB.png"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7126" y="3363838"/>
            <a:ext cx="1490784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artwork RGB.png" id="106" name="Google Shape;10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576" y="3723878"/>
            <a:ext cx="771550" cy="7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/>
        </p:nvSpPr>
        <p:spPr>
          <a:xfrm>
            <a:off x="0" y="2666405"/>
            <a:ext cx="3851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the cleanest windscreen with SWF wipers allows you to drive safer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13" name="Google Shape;113;p8"/>
          <p:cNvPicPr preferRelativeResize="0"/>
          <p:nvPr/>
        </p:nvPicPr>
        <p:blipFill rotWithShape="1">
          <a:blip r:embed="rId3">
            <a:alphaModFix/>
          </a:blip>
          <a:srcRect b="28001" l="13587" r="3641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0" y="2561769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0" y="2571749"/>
            <a:ext cx="2267744" cy="2582019"/>
          </a:xfrm>
          <a:prstGeom prst="rect">
            <a:avLst/>
          </a:prstGeom>
          <a:solidFill>
            <a:srgbClr val="3D535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19 </a:t>
            </a:r>
            <a:r>
              <a:rPr b="1" i="0" lang="fr-FR" sz="1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16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Conventional Blades</a:t>
            </a:r>
            <a:endParaRPr b="1" i="0" sz="32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b="1" i="0" lang="fr-FR" sz="1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32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Upgrade Flatblades</a:t>
            </a:r>
            <a:endParaRPr b="1" i="0" sz="3200" u="none" cap="none" strike="noStrike">
              <a:solidFill>
                <a:srgbClr val="FFE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267745" y="2571749"/>
            <a:ext cx="2304256" cy="2582019"/>
          </a:xfrm>
          <a:prstGeom prst="rect">
            <a:avLst/>
          </a:prstGeom>
          <a:solidFill>
            <a:srgbClr val="4E6A76">
              <a:alpha val="78823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99%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European Truck and Bus car parc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6876512" y="-20538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The full wipers offer</a:t>
            </a:r>
            <a:endParaRPr b="1" i="0" sz="105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400mm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1000mm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FFE6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 NEW </a:t>
            </a: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P/N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Q1 2019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Mercedes Actros 2018&gt;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Scania Euro 6 R/S 2016&gt;</a:t>
            </a:r>
            <a:endParaRPr b="0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pictogram truck" id="124" name="Google Shape;124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280" y="1851670"/>
            <a:ext cx="811463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picto bus noir" id="126" name="Google Shape;12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icto bus noir" id="127" name="Google Shape;12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icto bus noir" id="128" name="Google Shape;12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icto bus noir" id="129" name="Google Shape;12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6998" y="1995686"/>
            <a:ext cx="907490" cy="352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131" name="Google Shape;13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592" y="51470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132" name="Google Shape;13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000" y="699542"/>
            <a:ext cx="1778653" cy="17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9"/>
          <p:cNvSpPr txBox="1"/>
          <p:nvPr/>
        </p:nvSpPr>
        <p:spPr>
          <a:xfrm>
            <a:off x="220354" y="1707654"/>
            <a:ext cx="34251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SWF WIPERS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sz="2800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323528" y="2666405"/>
            <a:ext cx="33843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German Commercial Vehicles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Wipers Specialist since 1922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SWF losange logotype RGB.png"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valeo innovation challenge" id="206" name="Google Shape;206;p10"/>
          <p:cNvPicPr preferRelativeResize="0"/>
          <p:nvPr/>
        </p:nvPicPr>
        <p:blipFill rotWithShape="1">
          <a:blip r:embed="rId3">
            <a:alphaModFix/>
          </a:blip>
          <a:srcRect b="0" l="2563" r="4619" t="0"/>
          <a:stretch/>
        </p:blipFill>
        <p:spPr>
          <a:xfrm>
            <a:off x="0" y="0"/>
            <a:ext cx="9144000" cy="515573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572000" y="2561769"/>
            <a:ext cx="2304256" cy="2581731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4572000" y="2572038"/>
            <a:ext cx="2304256" cy="2571462"/>
          </a:xfrm>
          <a:prstGeom prst="rect">
            <a:avLst/>
          </a:prstGeom>
          <a:solidFill>
            <a:srgbClr val="2D3C43">
              <a:alpha val="95686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than</a:t>
            </a:r>
            <a:endParaRPr/>
          </a:p>
          <a:p>
            <a:pPr indent="-34290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350 000</a:t>
            </a:r>
            <a:endParaRPr/>
          </a:p>
          <a:p>
            <a:pPr indent="-34290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wiper blades</a:t>
            </a:r>
            <a:endParaRPr/>
          </a:p>
          <a:p>
            <a:pPr indent="-34290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manufactured</a:t>
            </a:r>
            <a:endParaRPr/>
          </a:p>
          <a:p>
            <a:pPr indent="-34290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 day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 years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passion for 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267744" y="2572038"/>
            <a:ext cx="2304256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80%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Commercial Vehicles in Europe equipped with SWF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 rot="10800000">
            <a:off x="0" y="0"/>
            <a:ext cx="2952328" cy="1923678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2572038"/>
            <a:ext cx="2267744" cy="257146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6876256" y="-20538"/>
            <a:ext cx="2267744" cy="2592288"/>
          </a:xfrm>
          <a:prstGeom prst="rect">
            <a:avLst/>
          </a:prstGeom>
          <a:solidFill>
            <a:schemeClr val="dk1">
              <a:alpha val="69019"/>
            </a:scheme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0" y="2572038"/>
            <a:ext cx="2267744" cy="2571462"/>
          </a:xfrm>
          <a:prstGeom prst="rect">
            <a:avLst/>
          </a:prstGeom>
          <a:solidFill>
            <a:srgbClr val="2D3C43">
              <a:alpha val="95686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INNOVATIVE SUPPLIER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S - SWF losange logotype RGB.png"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51470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280" y="339502"/>
            <a:ext cx="1790430" cy="1772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Blade Aquablade HD 002.png" id="221" name="Google Shape;2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558068">
            <a:off x="62450" y="3617373"/>
            <a:ext cx="2034325" cy="2110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Wiper Systems Silencio AquaBladeTM Logotype (1)" id="222" name="Google Shape;22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3507854"/>
            <a:ext cx="2069357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16000" y="4143151"/>
            <a:ext cx="1231900" cy="80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224" name="Google Shape;22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6000" y="699542"/>
            <a:ext cx="1778653" cy="17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11"/>
          <p:cNvSpPr txBox="1"/>
          <p:nvPr/>
        </p:nvSpPr>
        <p:spPr>
          <a:xfrm>
            <a:off x="571568" y="1707654"/>
            <a:ext cx="2722669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SWF WIPERS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SWF?</a:t>
            </a:r>
            <a:endParaRPr b="1" sz="2800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539552" y="2643758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fleet life easier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 with SWF wiper blades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SWF losange logotype RGB.png" id="292" name="Google Shape;2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293" name="Google Shape;29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3363838"/>
            <a:ext cx="1778653" cy="17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F Wiper Systems Truck &amp; Coach artwork RGB.png" id="299" name="Google Shape;299;p12"/>
          <p:cNvPicPr preferRelativeResize="0"/>
          <p:nvPr/>
        </p:nvPicPr>
        <p:blipFill rotWithShape="1">
          <a:blip r:embed="rId3">
            <a:alphaModFix/>
          </a:blip>
          <a:srcRect b="28717" l="17606" r="17605" t="3483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/>
          <p:nvPr/>
        </p:nvSpPr>
        <p:spPr>
          <a:xfrm>
            <a:off x="0" y="0"/>
            <a:ext cx="2267488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267744" y="0"/>
            <a:ext cx="2304000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4572170" y="0"/>
            <a:ext cx="2304086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0" y="2571750"/>
            <a:ext cx="2267488" cy="2571750"/>
          </a:xfrm>
          <a:prstGeom prst="rect">
            <a:avLst/>
          </a:prstGeom>
          <a:solidFill>
            <a:srgbClr val="0E1214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100% metal </a:t>
            </a: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 providing robustness</a:t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Trucks range respects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100% O.E.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6876256" y="0"/>
            <a:ext cx="2267744" cy="25717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Bulk Offer </a:t>
            </a:r>
            <a:r>
              <a:rPr b="1" lang="fr-FR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available by Q1 2019</a:t>
            </a:r>
            <a:endParaRPr b="1"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 rot="10800000">
            <a:off x="0" y="0"/>
            <a:ext cx="2952328" cy="257175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572000" y="2571750"/>
            <a:ext cx="2304000" cy="2571749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b="1" lang="fr-FR" sz="2800">
                <a:solidFill>
                  <a:srgbClr val="FFE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of the range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Made in Europe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2"/>
          <p:cNvGrpSpPr/>
          <p:nvPr/>
        </p:nvGrpSpPr>
        <p:grpSpPr>
          <a:xfrm>
            <a:off x="7020272" y="2880320"/>
            <a:ext cx="1979712" cy="555526"/>
            <a:chOff x="7164288" y="2787774"/>
            <a:chExt cx="1979712" cy="555526"/>
          </a:xfrm>
        </p:grpSpPr>
        <p:pic>
          <p:nvPicPr>
            <p:cNvPr descr="C:\Users\adioton\Downloads\VS - SWF Das Original CMYK logotype.jpg" id="309" name="Google Shape;30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66645" y="2931790"/>
              <a:ext cx="1377355" cy="308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S - SWF losange logotype RGB.png" id="310" name="Google Shape;31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64288" y="2787774"/>
              <a:ext cx="587144" cy="555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12"/>
          <p:cNvSpPr/>
          <p:nvPr/>
        </p:nvSpPr>
        <p:spPr>
          <a:xfrm>
            <a:off x="2267744" y="2571750"/>
            <a:ext cx="2304256" cy="2571750"/>
          </a:xfrm>
          <a:prstGeom prst="rect">
            <a:avLst/>
          </a:prstGeom>
          <a:solidFill>
            <a:srgbClr val="FFFFFF">
              <a:alpha val="8470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Efficient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Long-lasting rubber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perfect wipe whatever the conditions</a:t>
            </a:r>
            <a:endParaRPr/>
          </a:p>
        </p:txBody>
      </p:sp>
      <p:pic>
        <p:nvPicPr>
          <p:cNvPr id="312" name="Google Shape;31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8064" y="3940522"/>
            <a:ext cx="1096963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313" name="Google Shape;3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592" y="51470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314" name="Google Shape;31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000" y="699542"/>
            <a:ext cx="1778653" cy="17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riving view from truck" id="320" name="Google Shape;320;p13"/>
          <p:cNvPicPr preferRelativeResize="0"/>
          <p:nvPr/>
        </p:nvPicPr>
        <p:blipFill rotWithShape="1">
          <a:blip r:embed="rId3">
            <a:alphaModFix/>
          </a:blip>
          <a:srcRect b="0" l="0" r="30000" t="0"/>
          <a:stretch/>
        </p:blipFill>
        <p:spPr>
          <a:xfrm>
            <a:off x="2699792" y="0"/>
            <a:ext cx="7200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E6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0" name="Google Shape;380;p13"/>
          <p:cNvSpPr txBox="1"/>
          <p:nvPr/>
        </p:nvSpPr>
        <p:spPr>
          <a:xfrm>
            <a:off x="196692" y="1707654"/>
            <a:ext cx="34724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CV SWF WIPERS OFFER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E600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FFE6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S - SWF losange logotype RGB.png" id="382" name="Google Shape;3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771550"/>
            <a:ext cx="1028604" cy="97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IMAGE BANK\Trucks &amp; Commercial Vehicles\CV Wiper Systems\Commercial Vehicles SWF Wiper Blades\SWF Wiper Systems Truck &amp; Coach Packaging artwork RGB.png" id="383" name="Google Shape;3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3435846"/>
            <a:ext cx="1490784" cy="149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4"/>
          <p:cNvGrpSpPr/>
          <p:nvPr/>
        </p:nvGrpSpPr>
        <p:grpSpPr>
          <a:xfrm>
            <a:off x="0" y="0"/>
            <a:ext cx="4499992" cy="5143500"/>
            <a:chOff x="-612576" y="0"/>
            <a:chExt cx="5220072" cy="5143500"/>
          </a:xfrm>
        </p:grpSpPr>
        <p:sp>
          <p:nvSpPr>
            <p:cNvPr id="390" name="Google Shape;390;p14"/>
            <p:cNvSpPr/>
            <p:nvPr/>
          </p:nvSpPr>
          <p:spPr>
            <a:xfrm>
              <a:off x="-612576" y="0"/>
              <a:ext cx="5220072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-612576" y="0"/>
              <a:ext cx="5220072" cy="5143500"/>
            </a:xfrm>
            <a:prstGeom prst="rect">
              <a:avLst/>
            </a:prstGeom>
            <a:gradFill>
              <a:gsLst>
                <a:gs pos="0">
                  <a:srgbClr val="4E6A76">
                    <a:alpha val="37647"/>
                  </a:srgbClr>
                </a:gs>
                <a:gs pos="50000">
                  <a:srgbClr val="C5CDD2">
                    <a:alpha val="0"/>
                  </a:srgbClr>
                </a:gs>
                <a:gs pos="100000">
                  <a:srgbClr val="E3E6E7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393" name="Google Shape;393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4"/>
          <p:cNvSpPr txBox="1"/>
          <p:nvPr/>
        </p:nvSpPr>
        <p:spPr>
          <a:xfrm>
            <a:off x="1033642" y="226264"/>
            <a:ext cx="2215670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5" name="Google Shape;395;p14"/>
          <p:cNvSpPr txBox="1"/>
          <p:nvPr/>
        </p:nvSpPr>
        <p:spPr>
          <a:xfrm>
            <a:off x="5544051" y="226264"/>
            <a:ext cx="2636234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NEW CARDS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DIFFERENCE WITH VALEO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396" name="Google Shape;396;p14"/>
          <p:cNvPicPr preferRelativeResize="0"/>
          <p:nvPr/>
        </p:nvPicPr>
        <p:blipFill rotWithShape="1">
          <a:blip r:embed="rId4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397" name="Google Shape;3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267494"/>
            <a:ext cx="587144" cy="55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SWF losange logotype RGB.png" id="398" name="Google Shape;3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032" y="267494"/>
            <a:ext cx="587144" cy="555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9" name="Google Shape;399;p14"/>
          <p:cNvGraphicFramePr/>
          <p:nvPr/>
        </p:nvGraphicFramePr>
        <p:xfrm>
          <a:off x="395536" y="13852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{66EBF907-3C19-4CAA-B614-CE7ED3B89950}</a:tableStyleId>
              </a:tblPr>
              <a:tblGrid>
                <a:gridCol w="720075"/>
                <a:gridCol w="648075"/>
                <a:gridCol w="2448275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132000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132001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132451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132502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132551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132560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600+600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650+650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132652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132653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132702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132703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132704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132705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132801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132900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132901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Das Original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00" name="Google Shape;400;p14"/>
          <p:cNvGraphicFramePr/>
          <p:nvPr/>
        </p:nvGraphicFramePr>
        <p:xfrm>
          <a:off x="5004048" y="13304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{66EBF907-3C19-4CAA-B614-CE7ED3B89950}</a:tableStyleId>
              </a:tblPr>
              <a:tblGrid>
                <a:gridCol w="720075"/>
                <a:gridCol w="648075"/>
                <a:gridCol w="2448275"/>
              </a:tblGrid>
              <a:tr h="435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SWF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Range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133601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133651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133652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133653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133702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78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133703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SWF - VisioFlex® Trucks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01" name="Google Shape;4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9792" y="1131590"/>
            <a:ext cx="1656184" cy="26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8264" y="1059582"/>
            <a:ext cx="1872208" cy="26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8">
            <a:alphaModFix/>
          </a:blip>
          <a:srcRect b="44353" l="6347" r="7051" t="40121"/>
          <a:stretch/>
        </p:blipFill>
        <p:spPr>
          <a:xfrm rot="-774518">
            <a:off x="2716" y="1082902"/>
            <a:ext cx="1520309" cy="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289682">
            <a:off x="4793168" y="749596"/>
            <a:ext cx="994845" cy="106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